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72" r:id="rId2"/>
    <p:sldId id="385" r:id="rId3"/>
    <p:sldId id="387" r:id="rId4"/>
    <p:sldId id="389" r:id="rId5"/>
    <p:sldId id="280" r:id="rId6"/>
    <p:sldId id="388" r:id="rId7"/>
    <p:sldId id="384" r:id="rId8"/>
    <p:sldId id="390" r:id="rId9"/>
    <p:sldId id="392" r:id="rId10"/>
    <p:sldId id="383" r:id="rId11"/>
    <p:sldId id="287" r:id="rId12"/>
    <p:sldId id="286" r:id="rId13"/>
    <p:sldId id="275" r:id="rId14"/>
    <p:sldId id="288" r:id="rId15"/>
    <p:sldId id="289" r:id="rId16"/>
    <p:sldId id="395" r:id="rId17"/>
    <p:sldId id="294" r:id="rId18"/>
    <p:sldId id="393" r:id="rId19"/>
    <p:sldId id="394" r:id="rId20"/>
    <p:sldId id="296" r:id="rId21"/>
    <p:sldId id="396" r:id="rId22"/>
    <p:sldId id="397" r:id="rId23"/>
    <p:sldId id="398" r:id="rId24"/>
    <p:sldId id="399" r:id="rId25"/>
    <p:sldId id="402" r:id="rId26"/>
    <p:sldId id="403" r:id="rId27"/>
    <p:sldId id="400" r:id="rId28"/>
    <p:sldId id="401" r:id="rId29"/>
    <p:sldId id="297" r:id="rId30"/>
    <p:sldId id="374" r:id="rId31"/>
    <p:sldId id="404" r:id="rId32"/>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333"/>
    <p:restoredTop sz="50000"/>
  </p:normalViewPr>
  <p:slideViewPr>
    <p:cSldViewPr snapToGrid="0" snapToObjects="1">
      <p:cViewPr varScale="1">
        <p:scale>
          <a:sx n="30" d="100"/>
          <a:sy n="30" d="100"/>
        </p:scale>
        <p:origin x="-22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9" name="Rectángulo 18"/>
          <p:cNvSpPr/>
          <p:nvPr userDrawn="1"/>
        </p:nvSpPr>
        <p:spPr>
          <a:xfrm>
            <a:off x="-324461" y="5821999"/>
            <a:ext cx="2354658" cy="23176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7" name="Imagen 6"/>
          <p:cNvPicPr>
            <a:picLocks noChangeAspect="1"/>
          </p:cNvPicPr>
          <p:nvPr userDrawn="1"/>
        </p:nvPicPr>
        <p:blipFill>
          <a:blip r:embed="rId2"/>
          <a:stretch>
            <a:fillRect/>
          </a:stretch>
        </p:blipFill>
        <p:spPr>
          <a:xfrm>
            <a:off x="1" y="1134560"/>
            <a:ext cx="9144000" cy="4831500"/>
          </a:xfrm>
          <a:prstGeom prst="rect">
            <a:avLst/>
          </a:prstGeom>
        </p:spPr>
      </p:pic>
      <p:sp>
        <p:nvSpPr>
          <p:cNvPr id="2" name="Título 1"/>
          <p:cNvSpPr>
            <a:spLocks noGrp="1"/>
          </p:cNvSpPr>
          <p:nvPr>
            <p:ph type="ctrTitle"/>
          </p:nvPr>
        </p:nvSpPr>
        <p:spPr>
          <a:xfrm>
            <a:off x="786309" y="1701016"/>
            <a:ext cx="4978291" cy="1470025"/>
          </a:xfrm>
        </p:spPr>
        <p:txBody>
          <a:bodyPr/>
          <a:lstStyle>
            <a:lvl1pPr>
              <a:defRPr>
                <a:solidFill>
                  <a:schemeClr val="accent3">
                    <a:lumMod val="50000"/>
                  </a:schemeClr>
                </a:solidFill>
              </a:defRPr>
            </a:lvl1pPr>
          </a:lstStyle>
          <a:p>
            <a:endParaRPr lang="es-ES" dirty="0"/>
          </a:p>
        </p:txBody>
      </p:sp>
      <p:sp>
        <p:nvSpPr>
          <p:cNvPr id="3" name="Subtítulo 2"/>
          <p:cNvSpPr>
            <a:spLocks noGrp="1"/>
          </p:cNvSpPr>
          <p:nvPr>
            <p:ph type="subTitle" idx="1"/>
          </p:nvPr>
        </p:nvSpPr>
        <p:spPr>
          <a:xfrm>
            <a:off x="786309" y="3439310"/>
            <a:ext cx="4978291" cy="1752600"/>
          </a:xfrm>
        </p:spPr>
        <p:txBody>
          <a:bodyPr/>
          <a:lstStyle>
            <a:lvl1pPr marL="0" indent="0" algn="ctr">
              <a:buNone/>
              <a:defRPr>
                <a:solidFill>
                  <a:schemeClr val="accent4">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 dirty="0"/>
          </a:p>
        </p:txBody>
      </p:sp>
      <p:pic>
        <p:nvPicPr>
          <p:cNvPr id="12" name="Imagen 11"/>
          <p:cNvPicPr>
            <a:picLocks noChangeAspect="1"/>
          </p:cNvPicPr>
          <p:nvPr userDrawn="1"/>
        </p:nvPicPr>
        <p:blipFill rotWithShape="1">
          <a:blip r:embed="rId3"/>
          <a:srcRect b="9568"/>
          <a:stretch/>
        </p:blipFill>
        <p:spPr>
          <a:xfrm>
            <a:off x="1" y="2"/>
            <a:ext cx="1254602" cy="1134558"/>
          </a:xfrm>
          <a:prstGeom prst="rect">
            <a:avLst/>
          </a:prstGeom>
        </p:spPr>
      </p:pic>
      <p:sp>
        <p:nvSpPr>
          <p:cNvPr id="13" name="CuadroTexto 12"/>
          <p:cNvSpPr txBox="1"/>
          <p:nvPr userDrawn="1"/>
        </p:nvSpPr>
        <p:spPr>
          <a:xfrm>
            <a:off x="1254603" y="488229"/>
            <a:ext cx="6494904" cy="646331"/>
          </a:xfrm>
          <a:prstGeom prst="rect">
            <a:avLst/>
          </a:prstGeom>
          <a:noFill/>
        </p:spPr>
        <p:txBody>
          <a:bodyPr wrap="square" rtlCol="0">
            <a:spAutoFit/>
          </a:bodyPr>
          <a:lstStyle/>
          <a:p>
            <a:r>
              <a:rPr lang="es-ES" b="1" i="1" dirty="0" smtClean="0">
                <a:solidFill>
                  <a:schemeClr val="accent4">
                    <a:lumMod val="75000"/>
                  </a:schemeClr>
                </a:solidFill>
                <a:latin typeface="Baskerville SemiBold"/>
                <a:cs typeface="Baskerville SemiBold"/>
              </a:rPr>
              <a:t>Instituto</a:t>
            </a:r>
            <a:r>
              <a:rPr lang="es-ES" b="1" i="1" baseline="0" dirty="0" smtClean="0">
                <a:solidFill>
                  <a:schemeClr val="accent4">
                    <a:lumMod val="75000"/>
                  </a:schemeClr>
                </a:solidFill>
                <a:latin typeface="Baskerville SemiBold"/>
                <a:cs typeface="Baskerville SemiBold"/>
              </a:rPr>
              <a:t> de Formación y Desarrollo Social COOMULDESA</a:t>
            </a:r>
          </a:p>
          <a:p>
            <a:r>
              <a:rPr lang="es-ES" b="1" i="1" baseline="0" dirty="0" smtClean="0">
                <a:solidFill>
                  <a:schemeClr val="accent4">
                    <a:lumMod val="75000"/>
                  </a:schemeClr>
                </a:solidFill>
                <a:latin typeface="Baskerville SemiBold"/>
                <a:cs typeface="Baskerville SemiBold"/>
              </a:rPr>
              <a:t>INSTITUTO COOMULDESA I.A.C </a:t>
            </a:r>
            <a:endParaRPr lang="es-ES" b="1" i="1" dirty="0">
              <a:solidFill>
                <a:schemeClr val="accent4">
                  <a:lumMod val="75000"/>
                </a:schemeClr>
              </a:solidFill>
              <a:latin typeface="Baskerville SemiBold"/>
              <a:cs typeface="Baskerville SemiBold"/>
            </a:endParaRPr>
          </a:p>
        </p:txBody>
      </p:sp>
      <p:sp>
        <p:nvSpPr>
          <p:cNvPr id="16" name="Marcador de fecha 15"/>
          <p:cNvSpPr>
            <a:spLocks noGrp="1"/>
          </p:cNvSpPr>
          <p:nvPr>
            <p:ph type="dt" sz="half" idx="10"/>
          </p:nvPr>
        </p:nvSpPr>
        <p:spPr/>
        <p:txBody>
          <a:bodyPr/>
          <a:lstStyle/>
          <a:p>
            <a:fld id="{8A497F47-9C65-1D43-A395-47A4B1A3F9C5}" type="datetimeFigureOut">
              <a:rPr lang="es-ES" smtClean="0"/>
              <a:pPr/>
              <a:t>07/11/2017</a:t>
            </a:fld>
            <a:endParaRPr lang="es-ES"/>
          </a:p>
        </p:txBody>
      </p:sp>
      <p:sp>
        <p:nvSpPr>
          <p:cNvPr id="17" name="Marcador de pie de página 16"/>
          <p:cNvSpPr>
            <a:spLocks noGrp="1"/>
          </p:cNvSpPr>
          <p:nvPr>
            <p:ph type="ftr" sz="quarter" idx="11"/>
          </p:nvPr>
        </p:nvSpPr>
        <p:spPr/>
        <p:txBody>
          <a:bodyPr/>
          <a:lstStyle/>
          <a:p>
            <a:endParaRPr lang="es-ES"/>
          </a:p>
        </p:txBody>
      </p:sp>
      <p:sp>
        <p:nvSpPr>
          <p:cNvPr id="18" name="Marcador de número de diapositiva 17"/>
          <p:cNvSpPr>
            <a:spLocks noGrp="1"/>
          </p:cNvSpPr>
          <p:nvPr>
            <p:ph type="sldNum" sz="quarter" idx="12"/>
          </p:nvPr>
        </p:nvSpPr>
        <p:spPr/>
        <p:txBody>
          <a:bodyPr/>
          <a:lstStyle/>
          <a:p>
            <a:fld id="{BE18A387-2AF3-1548-946A-6D401C008083}" type="slidenum">
              <a:rPr lang="es-ES" smtClean="0"/>
              <a:pPr/>
              <a:t>‹Nº›</a:t>
            </a:fld>
            <a:endParaRPr lang="es-ES"/>
          </a:p>
        </p:txBody>
      </p:sp>
      <p:pic>
        <p:nvPicPr>
          <p:cNvPr id="11" name="Marcador de contenido 3"/>
          <p:cNvPicPr>
            <a:picLocks noChangeAspect="1"/>
          </p:cNvPicPr>
          <p:nvPr userDrawn="1"/>
        </p:nvPicPr>
        <p:blipFill rotWithShape="1">
          <a:blip r:embed="rId4"/>
          <a:srcRect l="11" t="3" r="50373" b="85017"/>
          <a:stretch/>
        </p:blipFill>
        <p:spPr>
          <a:xfrm>
            <a:off x="5866410" y="2937397"/>
            <a:ext cx="3175781" cy="1600200"/>
          </a:xfrm>
          <a:prstGeom prst="rect">
            <a:avLst/>
          </a:prstGeom>
        </p:spPr>
      </p:pic>
    </p:spTree>
    <p:extLst>
      <p:ext uri="{BB962C8B-B14F-4D97-AF65-F5344CB8AC3E}">
        <p14:creationId xmlns:p14="http://schemas.microsoft.com/office/powerpoint/2010/main" xmlns="" val="678306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solidFill>
                  <a:srgbClr val="34AC8B"/>
                </a:solidFill>
              </a:defRPr>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solidFill>
                  <a:srgbClr val="34AC8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8A497F47-9C65-1D43-A395-47A4B1A3F9C5}" type="datetimeFigureOut">
              <a:rPr lang="es-ES" smtClean="0"/>
              <a:pPr/>
              <a:t>07/11/2017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E18A387-2AF3-1548-946A-6D401C008083}" type="slidenum">
              <a:rPr lang="es-ES" smtClean="0"/>
              <a:pPr/>
              <a:t>‹Nº›</a:t>
            </a:fld>
            <a:endParaRPr lang="es-ES"/>
          </a:p>
        </p:txBody>
      </p:sp>
    </p:spTree>
    <p:extLst>
      <p:ext uri="{BB962C8B-B14F-4D97-AF65-F5344CB8AC3E}">
        <p14:creationId xmlns:p14="http://schemas.microsoft.com/office/powerpoint/2010/main" xmlns="" val="1794613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rgbClr val="34AC8B"/>
                </a:solidFill>
              </a:defRPr>
            </a:lvl1pPr>
          </a:lstStyle>
          <a:p>
            <a:r>
              <a:rPr lang="es-ES_tradnl" smtClean="0"/>
              <a:t>Clic para editar título</a:t>
            </a:r>
            <a:endParaRPr lang="es-ES"/>
          </a:p>
        </p:txBody>
      </p:sp>
      <p:sp>
        <p:nvSpPr>
          <p:cNvPr id="3" name="Marcador de texto vertical 2"/>
          <p:cNvSpPr>
            <a:spLocks noGrp="1"/>
          </p:cNvSpPr>
          <p:nvPr>
            <p:ph type="body" orient="vert" idx="1"/>
          </p:nvPr>
        </p:nvSpPr>
        <p:spPr>
          <a:xfrm>
            <a:off x="1594068" y="1600200"/>
            <a:ext cx="7092731" cy="4525963"/>
          </a:xfrm>
        </p:spPr>
        <p:txBody>
          <a:bodyPr vert="eaVert"/>
          <a:lstStyle>
            <a:lvl1pPr>
              <a:defRPr>
                <a:solidFill>
                  <a:srgbClr val="34AC8B"/>
                </a:solidFill>
              </a:defRPr>
            </a:lvl1pPr>
            <a:lvl2pPr>
              <a:defRPr>
                <a:solidFill>
                  <a:srgbClr val="34AC8B"/>
                </a:solidFill>
              </a:defRPr>
            </a:lvl2pPr>
            <a:lvl3pPr>
              <a:defRPr>
                <a:solidFill>
                  <a:srgbClr val="34AC8B"/>
                </a:solidFill>
              </a:defRPr>
            </a:lvl3pPr>
            <a:lvl4pPr>
              <a:defRPr>
                <a:solidFill>
                  <a:srgbClr val="34AC8B"/>
                </a:solidFill>
              </a:defRPr>
            </a:lvl4pPr>
            <a:lvl5pPr>
              <a:defRPr>
                <a:solidFill>
                  <a:srgbClr val="34AC8B"/>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8A497F47-9C65-1D43-A395-47A4B1A3F9C5}" type="datetimeFigureOut">
              <a:rPr lang="es-ES" smtClean="0"/>
              <a:pPr/>
              <a:t>07/11/2017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E18A387-2AF3-1548-946A-6D401C008083}" type="slidenum">
              <a:rPr lang="es-ES" smtClean="0"/>
              <a:pPr/>
              <a:t>‹Nº›</a:t>
            </a:fld>
            <a:endParaRPr lang="es-ES"/>
          </a:p>
        </p:txBody>
      </p:sp>
    </p:spTree>
    <p:extLst>
      <p:ext uri="{BB962C8B-B14F-4D97-AF65-F5344CB8AC3E}">
        <p14:creationId xmlns:p14="http://schemas.microsoft.com/office/powerpoint/2010/main" xmlns="" val="3496468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lvl1pPr>
              <a:defRPr>
                <a:solidFill>
                  <a:srgbClr val="34AC8B"/>
                </a:solidFill>
              </a:defRPr>
            </a:lvl1pPr>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lvl1pPr>
              <a:defRPr>
                <a:solidFill>
                  <a:srgbClr val="34AC8B"/>
                </a:solidFill>
              </a:defRPr>
            </a:lvl1pPr>
            <a:lvl2pPr>
              <a:defRPr>
                <a:solidFill>
                  <a:srgbClr val="34AC8B"/>
                </a:solidFill>
              </a:defRPr>
            </a:lvl2pPr>
            <a:lvl3pPr>
              <a:defRPr>
                <a:solidFill>
                  <a:srgbClr val="34AC8B"/>
                </a:solidFill>
              </a:defRPr>
            </a:lvl3pPr>
            <a:lvl4pPr>
              <a:defRPr>
                <a:solidFill>
                  <a:srgbClr val="34AC8B"/>
                </a:solidFill>
              </a:defRPr>
            </a:lvl4pPr>
            <a:lvl5pPr>
              <a:defRPr>
                <a:solidFill>
                  <a:srgbClr val="34AC8B"/>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8A497F47-9C65-1D43-A395-47A4B1A3F9C5}" type="datetimeFigureOut">
              <a:rPr lang="es-ES" smtClean="0"/>
              <a:pPr/>
              <a:t>07/11/2017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E18A387-2AF3-1548-946A-6D401C008083}" type="slidenum">
              <a:rPr lang="es-ES" smtClean="0"/>
              <a:pPr/>
              <a:t>‹Nº›</a:t>
            </a:fld>
            <a:endParaRPr lang="es-ES"/>
          </a:p>
        </p:txBody>
      </p:sp>
    </p:spTree>
    <p:extLst>
      <p:ext uri="{BB962C8B-B14F-4D97-AF65-F5344CB8AC3E}">
        <p14:creationId xmlns:p14="http://schemas.microsoft.com/office/powerpoint/2010/main" xmlns="" val="232910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543120"/>
            <a:ext cx="8229600" cy="1143000"/>
          </a:xfrm>
        </p:spPr>
        <p:txBody>
          <a:bodyPr/>
          <a:lstStyle>
            <a:lvl1pPr>
              <a:defRPr>
                <a:solidFill>
                  <a:srgbClr val="34AC8B"/>
                </a:solidFill>
              </a:defRPr>
            </a:lvl1pPr>
          </a:lstStyle>
          <a:p>
            <a:r>
              <a:rPr lang="es-ES_tradnl" dirty="0" smtClean="0"/>
              <a:t>Clic para editar título</a:t>
            </a:r>
            <a:endParaRPr lang="es-ES" dirty="0"/>
          </a:p>
        </p:txBody>
      </p:sp>
      <p:sp>
        <p:nvSpPr>
          <p:cNvPr id="3" name="Marcador de fecha 2"/>
          <p:cNvSpPr>
            <a:spLocks noGrp="1"/>
          </p:cNvSpPr>
          <p:nvPr>
            <p:ph type="dt" sz="half" idx="10"/>
          </p:nvPr>
        </p:nvSpPr>
        <p:spPr/>
        <p:txBody>
          <a:bodyPr/>
          <a:lstStyle/>
          <a:p>
            <a:fld id="{8A497F47-9C65-1D43-A395-47A4B1A3F9C5}" type="datetimeFigureOut">
              <a:rPr lang="es-ES" smtClean="0"/>
              <a:pPr/>
              <a:t>07/11/2017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E18A387-2AF3-1548-946A-6D401C008083}" type="slidenum">
              <a:rPr lang="es-ES" smtClean="0"/>
              <a:pPr/>
              <a:t>‹Nº›</a:t>
            </a:fld>
            <a:endParaRPr lang="es-ES"/>
          </a:p>
        </p:txBody>
      </p:sp>
      <p:pic>
        <p:nvPicPr>
          <p:cNvPr id="6" name="Marcador de contenido 3"/>
          <p:cNvPicPr>
            <a:picLocks noChangeAspect="1"/>
          </p:cNvPicPr>
          <p:nvPr userDrawn="1"/>
        </p:nvPicPr>
        <p:blipFill rotWithShape="1">
          <a:blip r:embed="rId2"/>
          <a:srcRect l="11" t="3" r="50373" b="85017"/>
          <a:stretch/>
        </p:blipFill>
        <p:spPr>
          <a:xfrm>
            <a:off x="3124200" y="201881"/>
            <a:ext cx="3382000" cy="1704109"/>
          </a:xfrm>
          <a:prstGeom prst="rect">
            <a:avLst/>
          </a:prstGeom>
        </p:spPr>
      </p:pic>
    </p:spTree>
    <p:extLst>
      <p:ext uri="{BB962C8B-B14F-4D97-AF65-F5344CB8AC3E}">
        <p14:creationId xmlns:p14="http://schemas.microsoft.com/office/powerpoint/2010/main" xmlns="" val="2253792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rgbClr val="34AC8B"/>
                </a:solidFill>
              </a:defRPr>
            </a:lvl1pPr>
          </a:lstStyle>
          <a:p>
            <a:r>
              <a:rPr lang="es-ES_tradnl" dirty="0" smtClean="0"/>
              <a:t>Clic para editar título</a:t>
            </a:r>
            <a:endParaRPr lang="es-ES" dirty="0"/>
          </a:p>
        </p:txBody>
      </p:sp>
      <p:sp>
        <p:nvSpPr>
          <p:cNvPr id="3" name="Marcador de contenido 2"/>
          <p:cNvSpPr>
            <a:spLocks noGrp="1"/>
          </p:cNvSpPr>
          <p:nvPr>
            <p:ph idx="1"/>
          </p:nvPr>
        </p:nvSpPr>
        <p:spPr>
          <a:xfrm>
            <a:off x="1357586" y="1600200"/>
            <a:ext cx="7655035" cy="4525963"/>
          </a:xfrm>
        </p:spPr>
        <p:txBody>
          <a:bodyPr/>
          <a:lstStyle>
            <a:lvl1pPr>
              <a:defRPr>
                <a:solidFill>
                  <a:srgbClr val="34AC8B"/>
                </a:solidFill>
              </a:defRPr>
            </a:lvl1pPr>
            <a:lvl2pPr>
              <a:defRPr>
                <a:solidFill>
                  <a:srgbClr val="34AC8B"/>
                </a:solidFill>
              </a:defRPr>
            </a:lvl2pPr>
            <a:lvl3pPr>
              <a:defRPr>
                <a:solidFill>
                  <a:srgbClr val="34AC8B"/>
                </a:solidFill>
              </a:defRPr>
            </a:lvl3pPr>
            <a:lvl4pPr>
              <a:defRPr>
                <a:solidFill>
                  <a:srgbClr val="34AC8B"/>
                </a:solidFill>
              </a:defRPr>
            </a:lvl4pPr>
            <a:lvl5pPr>
              <a:defRPr>
                <a:solidFill>
                  <a:srgbClr val="34AC8B"/>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8A497F47-9C65-1D43-A395-47A4B1A3F9C5}" type="datetimeFigureOut">
              <a:rPr lang="es-ES" smtClean="0"/>
              <a:pPr/>
              <a:t>07/11/2017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E18A387-2AF3-1548-946A-6D401C008083}" type="slidenum">
              <a:rPr lang="es-ES" smtClean="0"/>
              <a:pPr/>
              <a:t>‹Nº›</a:t>
            </a:fld>
            <a:endParaRPr lang="es-ES"/>
          </a:p>
        </p:txBody>
      </p:sp>
      <p:pic>
        <p:nvPicPr>
          <p:cNvPr id="7" name="Marcador de contenido 3"/>
          <p:cNvPicPr>
            <a:picLocks noChangeAspect="1"/>
          </p:cNvPicPr>
          <p:nvPr userDrawn="1"/>
        </p:nvPicPr>
        <p:blipFill rotWithShape="1">
          <a:blip r:embed="rId2"/>
          <a:srcRect l="11" t="3" r="50373" b="85017"/>
          <a:stretch/>
        </p:blipFill>
        <p:spPr>
          <a:xfrm>
            <a:off x="7398327" y="6046659"/>
            <a:ext cx="1745673" cy="879603"/>
          </a:xfrm>
          <a:prstGeom prst="rect">
            <a:avLst/>
          </a:prstGeom>
        </p:spPr>
      </p:pic>
    </p:spTree>
    <p:extLst>
      <p:ext uri="{BB962C8B-B14F-4D97-AF65-F5344CB8AC3E}">
        <p14:creationId xmlns:p14="http://schemas.microsoft.com/office/powerpoint/2010/main" xmlns="" val="813666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550275" y="1747400"/>
            <a:ext cx="7023265" cy="1362075"/>
          </a:xfrm>
        </p:spPr>
        <p:txBody>
          <a:bodyPr anchor="t"/>
          <a:lstStyle>
            <a:lvl1pPr algn="l">
              <a:defRPr sz="4000" b="1" cap="all">
                <a:solidFill>
                  <a:srgbClr val="34AC8B"/>
                </a:solidFill>
              </a:defRPr>
            </a:lvl1pPr>
          </a:lstStyle>
          <a:p>
            <a:r>
              <a:rPr lang="es-ES_tradnl" smtClean="0"/>
              <a:t>Clic para editar título</a:t>
            </a:r>
            <a:endParaRPr lang="es-ES"/>
          </a:p>
        </p:txBody>
      </p:sp>
      <p:sp>
        <p:nvSpPr>
          <p:cNvPr id="3" name="Marcador de texto 2"/>
          <p:cNvSpPr>
            <a:spLocks noGrp="1"/>
          </p:cNvSpPr>
          <p:nvPr>
            <p:ph type="body" idx="1"/>
          </p:nvPr>
        </p:nvSpPr>
        <p:spPr>
          <a:xfrm>
            <a:off x="1523999" y="3449748"/>
            <a:ext cx="7049541" cy="1500187"/>
          </a:xfrm>
        </p:spPr>
        <p:txBody>
          <a:bodyPr anchor="b"/>
          <a:lstStyle>
            <a:lvl1pPr marL="0" indent="0">
              <a:buNone/>
              <a:defRPr sz="2000">
                <a:solidFill>
                  <a:srgbClr val="34AC8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8A497F47-9C65-1D43-A395-47A4B1A3F9C5}" type="datetimeFigureOut">
              <a:rPr lang="es-ES" smtClean="0"/>
              <a:pPr/>
              <a:t>07/11/2017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E18A387-2AF3-1548-946A-6D401C008083}" type="slidenum">
              <a:rPr lang="es-ES" smtClean="0"/>
              <a:pPr/>
              <a:t>‹Nº›</a:t>
            </a:fld>
            <a:endParaRPr lang="es-ES"/>
          </a:p>
        </p:txBody>
      </p:sp>
      <p:pic>
        <p:nvPicPr>
          <p:cNvPr id="7" name="Marcador de contenido 3"/>
          <p:cNvPicPr>
            <a:picLocks noChangeAspect="1"/>
          </p:cNvPicPr>
          <p:nvPr userDrawn="1"/>
        </p:nvPicPr>
        <p:blipFill rotWithShape="1">
          <a:blip r:embed="rId2"/>
          <a:srcRect l="11" t="3" r="50373" b="85017"/>
          <a:stretch/>
        </p:blipFill>
        <p:spPr>
          <a:xfrm>
            <a:off x="7196447" y="6019177"/>
            <a:ext cx="1947553" cy="981325"/>
          </a:xfrm>
          <a:prstGeom prst="rect">
            <a:avLst/>
          </a:prstGeom>
        </p:spPr>
      </p:pic>
    </p:spTree>
    <p:extLst>
      <p:ext uri="{BB962C8B-B14F-4D97-AF65-F5344CB8AC3E}">
        <p14:creationId xmlns:p14="http://schemas.microsoft.com/office/powerpoint/2010/main" xmlns="" val="3790597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rgbClr val="34AC8B"/>
                </a:solidFill>
              </a:defRPr>
            </a:lvl1p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solidFill>
                  <a:srgbClr val="34AC8B"/>
                </a:solidFill>
              </a:defRPr>
            </a:lvl1pPr>
            <a:lvl2pPr>
              <a:defRPr sz="2400">
                <a:solidFill>
                  <a:srgbClr val="34AC8B"/>
                </a:solidFill>
              </a:defRPr>
            </a:lvl2pPr>
            <a:lvl3pPr>
              <a:defRPr sz="2000">
                <a:solidFill>
                  <a:srgbClr val="34AC8B"/>
                </a:solidFill>
              </a:defRPr>
            </a:lvl3pPr>
            <a:lvl4pPr>
              <a:defRPr sz="1800">
                <a:solidFill>
                  <a:srgbClr val="34AC8B"/>
                </a:solidFill>
              </a:defRPr>
            </a:lvl4pPr>
            <a:lvl5pPr>
              <a:defRPr sz="1800">
                <a:solidFill>
                  <a:srgbClr val="34AC8B"/>
                </a:solidFill>
              </a:defRPr>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solidFill>
                  <a:srgbClr val="34AC8B"/>
                </a:solidFill>
              </a:defRPr>
            </a:lvl1pPr>
            <a:lvl2pPr>
              <a:defRPr sz="2400">
                <a:solidFill>
                  <a:srgbClr val="34AC8B"/>
                </a:solidFill>
              </a:defRPr>
            </a:lvl2pPr>
            <a:lvl3pPr>
              <a:defRPr sz="2000">
                <a:solidFill>
                  <a:srgbClr val="34AC8B"/>
                </a:solidFill>
              </a:defRPr>
            </a:lvl3pPr>
            <a:lvl4pPr>
              <a:defRPr sz="1800">
                <a:solidFill>
                  <a:srgbClr val="34AC8B"/>
                </a:solidFill>
              </a:defRPr>
            </a:lvl4pPr>
            <a:lvl5pPr>
              <a:defRPr sz="1800">
                <a:solidFill>
                  <a:srgbClr val="34AC8B"/>
                </a:solidFill>
              </a:defRPr>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5" name="Marcador de fecha 4"/>
          <p:cNvSpPr>
            <a:spLocks noGrp="1"/>
          </p:cNvSpPr>
          <p:nvPr>
            <p:ph type="dt" sz="half" idx="10"/>
          </p:nvPr>
        </p:nvSpPr>
        <p:spPr/>
        <p:txBody>
          <a:bodyPr/>
          <a:lstStyle/>
          <a:p>
            <a:fld id="{8A497F47-9C65-1D43-A395-47A4B1A3F9C5}" type="datetimeFigureOut">
              <a:rPr lang="es-ES" smtClean="0"/>
              <a:pPr/>
              <a:t>07/11/2017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E18A387-2AF3-1548-946A-6D401C008083}" type="slidenum">
              <a:rPr lang="es-ES" smtClean="0"/>
              <a:pPr/>
              <a:t>‹Nº›</a:t>
            </a:fld>
            <a:endParaRPr lang="es-ES"/>
          </a:p>
        </p:txBody>
      </p:sp>
      <p:pic>
        <p:nvPicPr>
          <p:cNvPr id="8" name="Marcador de contenido 3"/>
          <p:cNvPicPr>
            <a:picLocks noChangeAspect="1"/>
          </p:cNvPicPr>
          <p:nvPr userDrawn="1"/>
        </p:nvPicPr>
        <p:blipFill rotWithShape="1">
          <a:blip r:embed="rId2"/>
          <a:srcRect l="11" t="3" r="50373" b="85017"/>
          <a:stretch/>
        </p:blipFill>
        <p:spPr>
          <a:xfrm>
            <a:off x="7327075" y="6051611"/>
            <a:ext cx="1816925" cy="915505"/>
          </a:xfrm>
          <a:prstGeom prst="rect">
            <a:avLst/>
          </a:prstGeom>
        </p:spPr>
      </p:pic>
    </p:spTree>
    <p:extLst>
      <p:ext uri="{BB962C8B-B14F-4D97-AF65-F5344CB8AC3E}">
        <p14:creationId xmlns:p14="http://schemas.microsoft.com/office/powerpoint/2010/main" xmlns="" val="47337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rgbClr val="34AC8B"/>
                </a:solidFill>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solidFill>
                  <a:srgbClr val="34AC8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solidFill>
                  <a:srgbClr val="34AC8B"/>
                </a:solidFill>
              </a:defRPr>
            </a:lvl1pPr>
            <a:lvl2pPr>
              <a:defRPr sz="2000">
                <a:solidFill>
                  <a:srgbClr val="34AC8B"/>
                </a:solidFill>
              </a:defRPr>
            </a:lvl2pPr>
            <a:lvl3pPr>
              <a:defRPr sz="1800">
                <a:solidFill>
                  <a:srgbClr val="34AC8B"/>
                </a:solidFill>
              </a:defRPr>
            </a:lvl3pPr>
            <a:lvl4pPr>
              <a:defRPr sz="1600">
                <a:solidFill>
                  <a:srgbClr val="34AC8B"/>
                </a:solidFill>
              </a:defRPr>
            </a:lvl4pPr>
            <a:lvl5pPr>
              <a:defRPr sz="1600">
                <a:solidFill>
                  <a:srgbClr val="34AC8B"/>
                </a:solidFill>
              </a:defRPr>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solidFill>
                  <a:srgbClr val="34AC8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solidFill>
                  <a:srgbClr val="34AC8B"/>
                </a:solidFill>
              </a:defRPr>
            </a:lvl1pPr>
            <a:lvl2pPr>
              <a:defRPr sz="2000">
                <a:solidFill>
                  <a:srgbClr val="34AC8B"/>
                </a:solidFill>
              </a:defRPr>
            </a:lvl2pPr>
            <a:lvl3pPr>
              <a:defRPr sz="1800">
                <a:solidFill>
                  <a:srgbClr val="34AC8B"/>
                </a:solidFill>
              </a:defRPr>
            </a:lvl3pPr>
            <a:lvl4pPr>
              <a:defRPr sz="1600">
                <a:solidFill>
                  <a:srgbClr val="34AC8B"/>
                </a:solidFill>
              </a:defRPr>
            </a:lvl4pPr>
            <a:lvl5pPr>
              <a:defRPr sz="1600">
                <a:solidFill>
                  <a:srgbClr val="34AC8B"/>
                </a:solidFill>
              </a:defRPr>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8A497F47-9C65-1D43-A395-47A4B1A3F9C5}" type="datetimeFigureOut">
              <a:rPr lang="es-ES" smtClean="0"/>
              <a:pPr/>
              <a:t>07/11/2017</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E18A387-2AF3-1548-946A-6D401C008083}" type="slidenum">
              <a:rPr lang="es-ES" smtClean="0"/>
              <a:pPr/>
              <a:t>‹Nº›</a:t>
            </a:fld>
            <a:endParaRPr lang="es-ES"/>
          </a:p>
        </p:txBody>
      </p:sp>
      <p:pic>
        <p:nvPicPr>
          <p:cNvPr id="10" name="Marcador de contenido 3"/>
          <p:cNvPicPr>
            <a:picLocks noChangeAspect="1"/>
          </p:cNvPicPr>
          <p:nvPr userDrawn="1"/>
        </p:nvPicPr>
        <p:blipFill rotWithShape="1">
          <a:blip r:embed="rId2"/>
          <a:srcRect l="11" t="3" r="50373" b="85017"/>
          <a:stretch/>
        </p:blipFill>
        <p:spPr>
          <a:xfrm>
            <a:off x="7331247" y="6032665"/>
            <a:ext cx="1814732" cy="914400"/>
          </a:xfrm>
          <a:prstGeom prst="rect">
            <a:avLst/>
          </a:prstGeom>
        </p:spPr>
      </p:pic>
    </p:spTree>
    <p:extLst>
      <p:ext uri="{BB962C8B-B14F-4D97-AF65-F5344CB8AC3E}">
        <p14:creationId xmlns:p14="http://schemas.microsoft.com/office/powerpoint/2010/main" xmlns="" val="1066322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370983"/>
            <a:ext cx="8229600" cy="1143000"/>
          </a:xfrm>
        </p:spPr>
        <p:txBody>
          <a:bodyPr/>
          <a:lstStyle>
            <a:lvl1pPr>
              <a:defRPr>
                <a:solidFill>
                  <a:srgbClr val="34AC8B"/>
                </a:solidFill>
              </a:defRPr>
            </a:lvl1p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8A497F47-9C65-1D43-A395-47A4B1A3F9C5}" type="datetimeFigureOut">
              <a:rPr lang="es-ES" smtClean="0"/>
              <a:pPr/>
              <a:t>07/11/2017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E18A387-2AF3-1548-946A-6D401C008083}" type="slidenum">
              <a:rPr lang="es-ES" smtClean="0"/>
              <a:pPr/>
              <a:t>‹Nº›</a:t>
            </a:fld>
            <a:endParaRPr lang="es-ES"/>
          </a:p>
        </p:txBody>
      </p:sp>
    </p:spTree>
    <p:extLst>
      <p:ext uri="{BB962C8B-B14F-4D97-AF65-F5344CB8AC3E}">
        <p14:creationId xmlns:p14="http://schemas.microsoft.com/office/powerpoint/2010/main" xmlns="" val="379598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A497F47-9C65-1D43-A395-47A4B1A3F9C5}" type="datetimeFigureOut">
              <a:rPr lang="es-ES" smtClean="0"/>
              <a:pPr/>
              <a:t>07/11/2017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E18A387-2AF3-1548-946A-6D401C008083}" type="slidenum">
              <a:rPr lang="es-ES" smtClean="0"/>
              <a:pPr/>
              <a:t>‹Nº›</a:t>
            </a:fld>
            <a:endParaRPr lang="es-ES"/>
          </a:p>
        </p:txBody>
      </p:sp>
      <p:pic>
        <p:nvPicPr>
          <p:cNvPr id="5" name="Marcador de contenido 3"/>
          <p:cNvPicPr>
            <a:picLocks noChangeAspect="1"/>
          </p:cNvPicPr>
          <p:nvPr userDrawn="1"/>
        </p:nvPicPr>
        <p:blipFill rotWithShape="1">
          <a:blip r:embed="rId2"/>
          <a:srcRect l="11" t="3" r="50373" b="85017"/>
          <a:stretch/>
        </p:blipFill>
        <p:spPr>
          <a:xfrm>
            <a:off x="7476385" y="6056406"/>
            <a:ext cx="1667615" cy="840271"/>
          </a:xfrm>
          <a:prstGeom prst="rect">
            <a:avLst/>
          </a:prstGeom>
        </p:spPr>
      </p:pic>
    </p:spTree>
    <p:extLst>
      <p:ext uri="{BB962C8B-B14F-4D97-AF65-F5344CB8AC3E}">
        <p14:creationId xmlns:p14="http://schemas.microsoft.com/office/powerpoint/2010/main" xmlns="" val="3462106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solidFill>
                  <a:srgbClr val="34AC8B"/>
                </a:solidFill>
              </a:defRPr>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solidFill>
                  <a:srgbClr val="34AC8B"/>
                </a:solidFill>
              </a:defRPr>
            </a:lvl1pPr>
            <a:lvl2pPr>
              <a:defRPr sz="2800">
                <a:solidFill>
                  <a:srgbClr val="34AC8B"/>
                </a:solidFill>
              </a:defRPr>
            </a:lvl2pPr>
            <a:lvl3pPr>
              <a:defRPr sz="2400">
                <a:solidFill>
                  <a:srgbClr val="34AC8B"/>
                </a:solidFill>
              </a:defRPr>
            </a:lvl3pPr>
            <a:lvl4pPr>
              <a:defRPr sz="2000">
                <a:solidFill>
                  <a:srgbClr val="34AC8B"/>
                </a:solidFill>
              </a:defRPr>
            </a:lvl4pPr>
            <a:lvl5pPr>
              <a:defRPr sz="2000">
                <a:solidFill>
                  <a:srgbClr val="34AC8B"/>
                </a:solidFill>
              </a:defRPr>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1"/>
            <a:ext cx="3008313" cy="3355866"/>
          </a:xfrm>
        </p:spPr>
        <p:txBody>
          <a:bodyPr/>
          <a:lstStyle>
            <a:lvl1pPr marL="0" indent="0">
              <a:buNone/>
              <a:defRPr sz="1400">
                <a:solidFill>
                  <a:srgbClr val="34AC8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8A497F47-9C65-1D43-A395-47A4B1A3F9C5}" type="datetimeFigureOut">
              <a:rPr lang="es-ES" smtClean="0"/>
              <a:pPr/>
              <a:t>07/11/2017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E18A387-2AF3-1548-946A-6D401C008083}" type="slidenum">
              <a:rPr lang="es-ES" smtClean="0"/>
              <a:pPr/>
              <a:t>‹Nº›</a:t>
            </a:fld>
            <a:endParaRPr lang="es-ES"/>
          </a:p>
        </p:txBody>
      </p:sp>
    </p:spTree>
    <p:extLst>
      <p:ext uri="{BB962C8B-B14F-4D97-AF65-F5344CB8AC3E}">
        <p14:creationId xmlns:p14="http://schemas.microsoft.com/office/powerpoint/2010/main" xmlns="" val="2522767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97F47-9C65-1D43-A395-47A4B1A3F9C5}" type="datetimeFigureOut">
              <a:rPr lang="es-ES" smtClean="0"/>
              <a:pPr/>
              <a:t>07/11/2017</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8A387-2AF3-1548-946A-6D401C008083}" type="slidenum">
              <a:rPr lang="es-ES" smtClean="0"/>
              <a:pPr/>
              <a:t>‹Nº›</a:t>
            </a:fld>
            <a:endParaRPr lang="es-ES"/>
          </a:p>
        </p:txBody>
      </p:sp>
      <p:pic>
        <p:nvPicPr>
          <p:cNvPr id="7" name="Imagen 6"/>
          <p:cNvPicPr>
            <a:picLocks noChangeAspect="1"/>
          </p:cNvPicPr>
          <p:nvPr userDrawn="1"/>
        </p:nvPicPr>
        <p:blipFill>
          <a:blip r:embed="rId14"/>
          <a:stretch>
            <a:fillRect/>
          </a:stretch>
        </p:blipFill>
        <p:spPr>
          <a:xfrm>
            <a:off x="-228430" y="4403739"/>
            <a:ext cx="2135009" cy="2135009"/>
          </a:xfrm>
          <a:prstGeom prst="rect">
            <a:avLst/>
          </a:prstGeom>
        </p:spPr>
      </p:pic>
      <p:pic>
        <p:nvPicPr>
          <p:cNvPr id="11" name="Imagen 10"/>
          <p:cNvPicPr>
            <a:picLocks noChangeAspect="1"/>
          </p:cNvPicPr>
          <p:nvPr userDrawn="1"/>
        </p:nvPicPr>
        <p:blipFill rotWithShape="1">
          <a:blip r:embed="rId15"/>
          <a:srcRect b="12112"/>
          <a:stretch/>
        </p:blipFill>
        <p:spPr>
          <a:xfrm>
            <a:off x="0" y="6057423"/>
            <a:ext cx="9144000" cy="868147"/>
          </a:xfrm>
          <a:prstGeom prst="rect">
            <a:avLst/>
          </a:prstGeom>
        </p:spPr>
      </p:pic>
    </p:spTree>
    <p:extLst>
      <p:ext uri="{BB962C8B-B14F-4D97-AF65-F5344CB8AC3E}">
        <p14:creationId xmlns:p14="http://schemas.microsoft.com/office/powerpoint/2010/main" xmlns="" val="376399563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l="-1089" r="278" b="65196"/>
          <a:stretch/>
        </p:blipFill>
        <p:spPr>
          <a:xfrm>
            <a:off x="-311378" y="335968"/>
            <a:ext cx="9534401" cy="5613276"/>
          </a:xfrm>
        </p:spPr>
      </p:pic>
    </p:spTree>
    <p:extLst>
      <p:ext uri="{BB962C8B-B14F-4D97-AF65-F5344CB8AC3E}">
        <p14:creationId xmlns:p14="http://schemas.microsoft.com/office/powerpoint/2010/main" xmlns="" val="7350614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5337958" cy="1143000"/>
          </a:xfrm>
        </p:spPr>
        <p:txBody>
          <a:bodyPr>
            <a:normAutofit fontScale="90000"/>
          </a:bodyPr>
          <a:lstStyle/>
          <a:p>
            <a:r>
              <a:rPr lang="es-ES" dirty="0" smtClean="0">
                <a:solidFill>
                  <a:srgbClr val="008000"/>
                </a:solidFill>
              </a:rPr>
              <a:t>Comunicación Para Todos</a:t>
            </a:r>
            <a:endParaRPr lang="es-ES" dirty="0">
              <a:solidFill>
                <a:srgbClr val="008000"/>
              </a:solidFill>
            </a:endParaRPr>
          </a:p>
        </p:txBody>
      </p:sp>
      <p:pic>
        <p:nvPicPr>
          <p:cNvPr id="5" name="Marcador de contenido 4"/>
          <p:cNvPicPr>
            <a:picLocks noGrp="1" noChangeAspect="1"/>
          </p:cNvPicPr>
          <p:nvPr>
            <p:ph sz="half" idx="1"/>
          </p:nvPr>
        </p:nvPicPr>
        <p:blipFill>
          <a:blip r:embed="rId2"/>
          <a:srcRect l="20263" r="20263"/>
          <a:stretch>
            <a:fillRect/>
          </a:stretch>
        </p:blipFill>
        <p:spPr>
          <a:xfrm>
            <a:off x="148530" y="1600200"/>
            <a:ext cx="3967259" cy="4446013"/>
          </a:xfrm>
        </p:spPr>
      </p:pic>
      <p:pic>
        <p:nvPicPr>
          <p:cNvPr id="6" name="Marcador de contenido 5"/>
          <p:cNvPicPr>
            <a:picLocks noGrp="1" noChangeAspect="1"/>
          </p:cNvPicPr>
          <p:nvPr>
            <p:ph sz="half" idx="2"/>
          </p:nvPr>
        </p:nvPicPr>
        <p:blipFill rotWithShape="1">
          <a:blip r:embed="rId3"/>
          <a:srcRect l="25623" r="14529"/>
          <a:stretch/>
        </p:blipFill>
        <p:spPr>
          <a:xfrm>
            <a:off x="4466415" y="1600200"/>
            <a:ext cx="3992210" cy="4446013"/>
          </a:xfrm>
        </p:spPr>
      </p:pic>
      <p:pic>
        <p:nvPicPr>
          <p:cNvPr id="3" name="Imagen 2"/>
          <p:cNvPicPr>
            <a:picLocks noChangeAspect="1"/>
          </p:cNvPicPr>
          <p:nvPr/>
        </p:nvPicPr>
        <p:blipFill>
          <a:blip r:embed="rId4"/>
          <a:stretch>
            <a:fillRect/>
          </a:stretch>
        </p:blipFill>
        <p:spPr>
          <a:xfrm>
            <a:off x="7184571" y="105789"/>
            <a:ext cx="1847108" cy="1545697"/>
          </a:xfrm>
          <a:prstGeom prst="rect">
            <a:avLst/>
          </a:prstGeom>
        </p:spPr>
      </p:pic>
      <p:sp>
        <p:nvSpPr>
          <p:cNvPr id="7" name="Título 1"/>
          <p:cNvSpPr txBox="1">
            <a:spLocks/>
          </p:cNvSpPr>
          <p:nvPr/>
        </p:nvSpPr>
        <p:spPr>
          <a:xfrm>
            <a:off x="1179616" y="5915166"/>
            <a:ext cx="5337958"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rgbClr val="34AC8B"/>
                </a:solidFill>
                <a:latin typeface="+mj-lt"/>
                <a:ea typeface="+mj-ea"/>
                <a:cs typeface="+mj-cs"/>
              </a:defRPr>
            </a:lvl1pPr>
          </a:lstStyle>
          <a:p>
            <a:r>
              <a:rPr lang="es-ES" dirty="0" smtClean="0">
                <a:solidFill>
                  <a:srgbClr val="008000"/>
                </a:solidFill>
              </a:rPr>
              <a:t>La Voz de los que si tienen Voz</a:t>
            </a:r>
            <a:endParaRPr lang="es-ES" dirty="0">
              <a:solidFill>
                <a:srgbClr val="008000"/>
              </a:solidFill>
            </a:endParaRPr>
          </a:p>
        </p:txBody>
      </p:sp>
    </p:spTree>
    <p:extLst>
      <p:ext uri="{BB962C8B-B14F-4D97-AF65-F5344CB8AC3E}">
        <p14:creationId xmlns:p14="http://schemas.microsoft.com/office/powerpoint/2010/main" xmlns="" val="36736723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41" y="0"/>
            <a:ext cx="8229600" cy="1143000"/>
          </a:xfrm>
        </p:spPr>
        <p:txBody>
          <a:bodyPr>
            <a:normAutofit fontScale="90000"/>
          </a:bodyPr>
          <a:lstStyle/>
          <a:p>
            <a:r>
              <a:rPr lang="es-ES" dirty="0" smtClean="0"/>
              <a:t>EDUCACION SOCIAL Y FINANCIERA</a:t>
            </a:r>
            <a:endParaRPr lang="es-ES" dirty="0"/>
          </a:p>
        </p:txBody>
      </p:sp>
      <p:pic>
        <p:nvPicPr>
          <p:cNvPr id="4" name="Imagen 3"/>
          <p:cNvPicPr>
            <a:picLocks noChangeAspect="1"/>
          </p:cNvPicPr>
          <p:nvPr/>
        </p:nvPicPr>
        <p:blipFill rotWithShape="1">
          <a:blip r:embed="rId2">
            <a:extLst>
              <a:ext uri="{28A0092B-C50C-407E-A947-70E740481C1C}">
                <a14:useLocalDpi xmlns:a14="http://schemas.microsoft.com/office/drawing/2010/main" xmlns="" val="0"/>
              </a:ext>
            </a:extLst>
          </a:blip>
          <a:srcRect l="17530" t="7648" r="210" b="-5101"/>
          <a:stretch/>
        </p:blipFill>
        <p:spPr>
          <a:xfrm>
            <a:off x="0" y="1102887"/>
            <a:ext cx="8274482" cy="6205862"/>
          </a:xfrm>
          <a:prstGeom prst="rect">
            <a:avLst/>
          </a:prstGeom>
        </p:spPr>
      </p:pic>
    </p:spTree>
    <p:extLst>
      <p:ext uri="{BB962C8B-B14F-4D97-AF65-F5344CB8AC3E}">
        <p14:creationId xmlns:p14="http://schemas.microsoft.com/office/powerpoint/2010/main" xmlns="" val="29909643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Generación</a:t>
            </a:r>
            <a:r>
              <a:rPr lang="es-ES_tradnl" dirty="0" smtClean="0"/>
              <a:t> de Liderazgo y Voluntariados</a:t>
            </a:r>
            <a:endParaRPr lang="es-ES" dirty="0"/>
          </a:p>
        </p:txBody>
      </p:sp>
      <p:pic>
        <p:nvPicPr>
          <p:cNvPr id="3" name="Imagen 2"/>
          <p:cNvPicPr>
            <a:picLocks noChangeAspect="1"/>
          </p:cNvPicPr>
          <p:nvPr/>
        </p:nvPicPr>
        <p:blipFill>
          <a:blip r:embed="rId2"/>
          <a:stretch>
            <a:fillRect/>
          </a:stretch>
        </p:blipFill>
        <p:spPr>
          <a:xfrm>
            <a:off x="926275" y="1685579"/>
            <a:ext cx="7760525" cy="5172421"/>
          </a:xfrm>
          <a:prstGeom prst="rect">
            <a:avLst/>
          </a:prstGeom>
        </p:spPr>
      </p:pic>
    </p:spTree>
    <p:extLst>
      <p:ext uri="{BB962C8B-B14F-4D97-AF65-F5344CB8AC3E}">
        <p14:creationId xmlns:p14="http://schemas.microsoft.com/office/powerpoint/2010/main" xmlns="" val="40200508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ES"/>
          </a:p>
        </p:txBody>
      </p:sp>
      <p:pic>
        <p:nvPicPr>
          <p:cNvPr id="5" name="Imagen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xmlns="" val="168359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33256" y="370982"/>
            <a:ext cx="3853543" cy="5400425"/>
          </a:xfrm>
        </p:spPr>
        <p:txBody>
          <a:bodyPr>
            <a:normAutofit/>
          </a:bodyPr>
          <a:lstStyle/>
          <a:p>
            <a:r>
              <a:rPr lang="es-ES" sz="4000" dirty="0" err="1" smtClean="0"/>
              <a:t>Edu</a:t>
            </a:r>
            <a:r>
              <a:rPr lang="es-ES" sz="4000" dirty="0" smtClean="0"/>
              <a:t>-Entretenimiento que fomenta el ahorro</a:t>
            </a:r>
            <a:endParaRPr lang="es-ES" sz="4000" dirty="0"/>
          </a:p>
        </p:txBody>
      </p:sp>
      <p:pic>
        <p:nvPicPr>
          <p:cNvPr id="3" name="Imagen 2"/>
          <p:cNvPicPr>
            <a:picLocks noChangeAspect="1"/>
          </p:cNvPicPr>
          <p:nvPr/>
        </p:nvPicPr>
        <p:blipFill>
          <a:blip r:embed="rId2"/>
          <a:stretch>
            <a:fillRect/>
          </a:stretch>
        </p:blipFill>
        <p:spPr>
          <a:xfrm>
            <a:off x="0" y="0"/>
            <a:ext cx="4572000" cy="6858000"/>
          </a:xfrm>
          <a:prstGeom prst="rect">
            <a:avLst/>
          </a:prstGeom>
        </p:spPr>
      </p:pic>
    </p:spTree>
    <p:extLst>
      <p:ext uri="{BB962C8B-B14F-4D97-AF65-F5344CB8AC3E}">
        <p14:creationId xmlns:p14="http://schemas.microsoft.com/office/powerpoint/2010/main" xmlns="" val="7657906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 name="Imagen 2"/>
          <p:cNvPicPr>
            <a:picLocks noChangeAspect="1"/>
          </p:cNvPicPr>
          <p:nvPr/>
        </p:nvPicPr>
        <p:blipFill>
          <a:blip r:embed="rId2"/>
          <a:stretch>
            <a:fillRect/>
          </a:stretch>
        </p:blipFill>
        <p:spPr>
          <a:xfrm>
            <a:off x="0" y="381000"/>
            <a:ext cx="9144000" cy="6094512"/>
          </a:xfrm>
          <a:prstGeom prst="rect">
            <a:avLst/>
          </a:prstGeom>
        </p:spPr>
      </p:pic>
    </p:spTree>
    <p:extLst>
      <p:ext uri="{BB962C8B-B14F-4D97-AF65-F5344CB8AC3E}">
        <p14:creationId xmlns:p14="http://schemas.microsoft.com/office/powerpoint/2010/main" xmlns="" val="240286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r>
              <a:rPr lang="es-ES_tradnl" dirty="0" smtClean="0"/>
              <a:t>Comercio justo</a:t>
            </a:r>
            <a:endParaRPr lang="es-ES_tradnl" dirty="0"/>
          </a:p>
        </p:txBody>
      </p:sp>
      <p:sp>
        <p:nvSpPr>
          <p:cNvPr id="4" name="Marcador de texto 3"/>
          <p:cNvSpPr>
            <a:spLocks noGrp="1"/>
          </p:cNvSpPr>
          <p:nvPr>
            <p:ph type="body" idx="1"/>
          </p:nvPr>
        </p:nvSpPr>
        <p:spPr/>
        <p:txBody>
          <a:bodyPr>
            <a:normAutofit/>
          </a:bodyPr>
          <a:lstStyle/>
          <a:p>
            <a:pPr algn="ctr"/>
            <a:r>
              <a:rPr lang="es-ES_tradnl" sz="3600" b="1" dirty="0" smtClean="0"/>
              <a:t>Red de Productores y Red de Consumidores</a:t>
            </a:r>
            <a:endParaRPr lang="es-ES_tradnl" sz="3600" b="1" dirty="0"/>
          </a:p>
        </p:txBody>
      </p:sp>
    </p:spTree>
    <p:extLst>
      <p:ext uri="{BB962C8B-B14F-4D97-AF65-F5344CB8AC3E}">
        <p14:creationId xmlns:p14="http://schemas.microsoft.com/office/powerpoint/2010/main" xmlns="" val="20596434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 name="Imagen 2"/>
          <p:cNvPicPr>
            <a:picLocks noChangeAspect="1"/>
          </p:cNvPicPr>
          <p:nvPr/>
        </p:nvPicPr>
        <p:blipFill>
          <a:blip r:embed="rId2"/>
          <a:stretch>
            <a:fillRect/>
          </a:stretch>
        </p:blipFill>
        <p:spPr>
          <a:xfrm>
            <a:off x="0" y="381000"/>
            <a:ext cx="9144000" cy="6094512"/>
          </a:xfrm>
          <a:prstGeom prst="rect">
            <a:avLst/>
          </a:prstGeom>
        </p:spPr>
      </p:pic>
    </p:spTree>
    <p:extLst>
      <p:ext uri="{BB962C8B-B14F-4D97-AF65-F5344CB8AC3E}">
        <p14:creationId xmlns:p14="http://schemas.microsoft.com/office/powerpoint/2010/main" xmlns="" val="37403383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550275" y="2707574"/>
            <a:ext cx="7023265" cy="1080655"/>
          </a:xfrm>
        </p:spPr>
        <p:txBody>
          <a:bodyPr>
            <a:normAutofit fontScale="90000"/>
          </a:bodyPr>
          <a:lstStyle/>
          <a:p>
            <a:r>
              <a:rPr lang="es-ES_tradnl" sz="4900" dirty="0" smtClean="0"/>
              <a:t>Turismo solidario</a:t>
            </a:r>
            <a:r>
              <a:rPr lang="is-IS" sz="4900" dirty="0" smtClean="0"/>
              <a:t>…</a:t>
            </a:r>
            <a:br>
              <a:rPr lang="is-IS" sz="4900" dirty="0" smtClean="0"/>
            </a:br>
            <a:r>
              <a:rPr lang="is-IS" sz="4900" dirty="0"/>
              <a:t/>
            </a:r>
            <a:br>
              <a:rPr lang="is-IS" sz="4900" dirty="0"/>
            </a:br>
            <a:r>
              <a:rPr lang="is-IS" sz="4900" dirty="0" smtClean="0"/>
              <a:t>Agencias de viajes</a:t>
            </a:r>
            <a:r>
              <a:rPr lang="is-IS" dirty="0" smtClean="0"/>
              <a:t/>
            </a:r>
            <a:br>
              <a:rPr lang="is-IS" dirty="0" smtClean="0"/>
            </a:br>
            <a:r>
              <a:rPr lang="is-IS" dirty="0"/>
              <a:t/>
            </a:r>
            <a:br>
              <a:rPr lang="is-IS" dirty="0"/>
            </a:br>
            <a:endParaRPr lang="es-ES_tradnl" dirty="0"/>
          </a:p>
        </p:txBody>
      </p:sp>
    </p:spTree>
    <p:extLst>
      <p:ext uri="{BB962C8B-B14F-4D97-AF65-F5344CB8AC3E}">
        <p14:creationId xmlns:p14="http://schemas.microsoft.com/office/powerpoint/2010/main" xmlns="" val="2094613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7777" y="2495546"/>
            <a:ext cx="7023265" cy="1067051"/>
          </a:xfrm>
        </p:spPr>
        <p:txBody>
          <a:bodyPr>
            <a:normAutofit/>
          </a:bodyPr>
          <a:lstStyle/>
          <a:p>
            <a:r>
              <a:rPr lang="es-ES_tradnl" dirty="0" smtClean="0"/>
              <a:t>agencia </a:t>
            </a:r>
            <a:r>
              <a:rPr lang="es-ES_tradnl" smtClean="0"/>
              <a:t>de seguros</a:t>
            </a:r>
            <a:endParaRPr lang="es-ES_tradnl" dirty="0"/>
          </a:p>
        </p:txBody>
      </p:sp>
    </p:spTree>
    <p:extLst>
      <p:ext uri="{BB962C8B-B14F-4D97-AF65-F5344CB8AC3E}">
        <p14:creationId xmlns:p14="http://schemas.microsoft.com/office/powerpoint/2010/main" xmlns="" val="14561395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543120"/>
            <a:ext cx="8229600" cy="1838875"/>
          </a:xfrm>
        </p:spPr>
        <p:txBody>
          <a:bodyPr>
            <a:normAutofit/>
          </a:bodyPr>
          <a:lstStyle/>
          <a:p>
            <a:r>
              <a:rPr lang="es-ES_tradnl" dirty="0" smtClean="0"/>
              <a:t>LLEGO EL MOMENTO</a:t>
            </a:r>
            <a:r>
              <a:rPr lang="is-IS" dirty="0" smtClean="0"/>
              <a:t>…</a:t>
            </a:r>
            <a:endParaRPr lang="es-ES_tradnl" dirty="0"/>
          </a:p>
        </p:txBody>
      </p:sp>
    </p:spTree>
    <p:extLst>
      <p:ext uri="{BB962C8B-B14F-4D97-AF65-F5344CB8AC3E}">
        <p14:creationId xmlns:p14="http://schemas.microsoft.com/office/powerpoint/2010/main" xmlns="" val="500037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407045" y="2428437"/>
            <a:ext cx="7023265" cy="1362075"/>
          </a:xfrm>
        </p:spPr>
        <p:txBody>
          <a:bodyPr/>
          <a:lstStyle/>
          <a:p>
            <a:pPr algn="ctr"/>
            <a:r>
              <a:rPr lang="es-ES" dirty="0" smtClean="0"/>
              <a:t>REFECCIONES QUE NOS TRANSFORMAMOS</a:t>
            </a:r>
            <a:endParaRPr lang="es-ES" dirty="0"/>
          </a:p>
        </p:txBody>
      </p:sp>
    </p:spTree>
    <p:extLst>
      <p:ext uri="{BB962C8B-B14F-4D97-AF65-F5344CB8AC3E}">
        <p14:creationId xmlns:p14="http://schemas.microsoft.com/office/powerpoint/2010/main" xmlns="" val="833543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_tradnl" dirty="0" smtClean="0"/>
              <a:t>QUE ES UNA FUNDACION</a:t>
            </a:r>
            <a:endParaRPr lang="es-ES_tradnl" dirty="0"/>
          </a:p>
        </p:txBody>
      </p:sp>
      <p:sp>
        <p:nvSpPr>
          <p:cNvPr id="5" name="Marcador de contenido 4"/>
          <p:cNvSpPr>
            <a:spLocks noGrp="1"/>
          </p:cNvSpPr>
          <p:nvPr>
            <p:ph idx="1"/>
          </p:nvPr>
        </p:nvSpPr>
        <p:spPr/>
        <p:txBody>
          <a:bodyPr/>
          <a:lstStyle/>
          <a:p>
            <a:pPr marL="0" indent="0" algn="just">
              <a:buNone/>
            </a:pPr>
            <a:r>
              <a:rPr lang="es-ES_tradnl" dirty="0"/>
              <a:t>La fundación se puede formar por personas físicas o personas jurídicas, bien sea por acto inter vivo, o mortis causa (en testamento). Ahora bien, las fundaciones se rigen por la voluntad del fundador, por los estatutos establecidos por él, tomando en cuenta lo estipulado en el ordenamiento jurídico de cada país sobre esta materia.</a:t>
            </a:r>
          </a:p>
        </p:txBody>
      </p:sp>
    </p:spTree>
    <p:extLst>
      <p:ext uri="{BB962C8B-B14F-4D97-AF65-F5344CB8AC3E}">
        <p14:creationId xmlns:p14="http://schemas.microsoft.com/office/powerpoint/2010/main" xmlns="" val="6590676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51284"/>
            <a:ext cx="8953995" cy="5974879"/>
          </a:xfrm>
        </p:spPr>
      </p:pic>
    </p:spTree>
    <p:extLst>
      <p:ext uri="{BB962C8B-B14F-4D97-AF65-F5344CB8AC3E}">
        <p14:creationId xmlns:p14="http://schemas.microsoft.com/office/powerpoint/2010/main" xmlns="" val="909197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66255" y="593540"/>
            <a:ext cx="8491933" cy="5532624"/>
          </a:xfrm>
        </p:spPr>
      </p:pic>
    </p:spTree>
    <p:extLst>
      <p:ext uri="{BB962C8B-B14F-4D97-AF65-F5344CB8AC3E}">
        <p14:creationId xmlns:p14="http://schemas.microsoft.com/office/powerpoint/2010/main" xmlns="" val="1983827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6594" y="3420093"/>
            <a:ext cx="9127406" cy="2317376"/>
          </a:xfrm>
        </p:spPr>
      </p:pic>
      <p:pic>
        <p:nvPicPr>
          <p:cNvPr id="5" name="Imagen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81924"/>
            <a:ext cx="9144000" cy="2701133"/>
          </a:xfrm>
          <a:prstGeom prst="rect">
            <a:avLst/>
          </a:prstGeom>
        </p:spPr>
      </p:pic>
    </p:spTree>
    <p:extLst>
      <p:ext uri="{BB962C8B-B14F-4D97-AF65-F5344CB8AC3E}">
        <p14:creationId xmlns:p14="http://schemas.microsoft.com/office/powerpoint/2010/main" xmlns="" val="3582798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12519" y="2317416"/>
            <a:ext cx="8146473" cy="1362075"/>
          </a:xfrm>
        </p:spPr>
        <p:txBody>
          <a:bodyPr>
            <a:normAutofit/>
          </a:bodyPr>
          <a:lstStyle/>
          <a:p>
            <a:pPr algn="just"/>
            <a:r>
              <a:rPr lang="es-ES_tradnl" dirty="0" smtClean="0"/>
              <a:t>Cuales son los principios y valores de las fundaciones</a:t>
            </a:r>
            <a:endParaRPr lang="es-ES_tradnl" dirty="0"/>
          </a:p>
        </p:txBody>
      </p:sp>
    </p:spTree>
    <p:extLst>
      <p:ext uri="{BB962C8B-B14F-4D97-AF65-F5344CB8AC3E}">
        <p14:creationId xmlns:p14="http://schemas.microsoft.com/office/powerpoint/2010/main" xmlns="" val="20326523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5020" y="2317415"/>
            <a:ext cx="7896646" cy="1362075"/>
          </a:xfrm>
        </p:spPr>
        <p:txBody>
          <a:bodyPr/>
          <a:lstStyle/>
          <a:p>
            <a:pPr algn="just"/>
            <a:r>
              <a:rPr lang="es-ES_tradnl" dirty="0" smtClean="0"/>
              <a:t>Quienes vigilan a las fundaciones</a:t>
            </a:r>
            <a:endParaRPr lang="es-ES_tradnl" dirty="0"/>
          </a:p>
        </p:txBody>
      </p:sp>
    </p:spTree>
    <p:extLst>
      <p:ext uri="{BB962C8B-B14F-4D97-AF65-F5344CB8AC3E}">
        <p14:creationId xmlns:p14="http://schemas.microsoft.com/office/powerpoint/2010/main" xmlns="" val="1213735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48790" y="391886"/>
            <a:ext cx="7563831" cy="5734277"/>
          </a:xfrm>
        </p:spPr>
        <p:txBody>
          <a:bodyPr>
            <a:normAutofit/>
          </a:bodyPr>
          <a:lstStyle/>
          <a:p>
            <a:pPr marL="0" indent="0" algn="just">
              <a:buNone/>
            </a:pPr>
            <a:r>
              <a:rPr lang="es-ES" dirty="0"/>
              <a:t>ARTICULO 94o. </a:t>
            </a:r>
            <a:endParaRPr lang="es-ES" dirty="0" smtClean="0"/>
          </a:p>
          <a:p>
            <a:pPr marL="0" indent="0" algn="just">
              <a:buNone/>
            </a:pPr>
            <a:endParaRPr lang="es-ES" dirty="0" smtClean="0"/>
          </a:p>
          <a:p>
            <a:pPr marL="0" indent="0" algn="just">
              <a:buNone/>
            </a:pPr>
            <a:r>
              <a:rPr lang="es-ES" dirty="0" smtClean="0"/>
              <a:t>"</a:t>
            </a:r>
            <a:r>
              <a:rPr lang="es-ES" dirty="0"/>
              <a:t>Los organismos cooperativos podrán, directamente o en forma conjunta, crear instituciones auxiliares del cooperativismo orientadas exclusivamente al cumplimiento de actividades de apoyo o complementación de su objeto social.</a:t>
            </a:r>
            <a:endParaRPr lang="es-ES_tradnl" dirty="0"/>
          </a:p>
          <a:p>
            <a:endParaRPr lang="es-ES_tradnl" dirty="0"/>
          </a:p>
        </p:txBody>
      </p:sp>
    </p:spTree>
    <p:extLst>
      <p:ext uri="{BB962C8B-B14F-4D97-AF65-F5344CB8AC3E}">
        <p14:creationId xmlns:p14="http://schemas.microsoft.com/office/powerpoint/2010/main" xmlns="" val="6205294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65662" y="475014"/>
            <a:ext cx="7646959" cy="5651150"/>
          </a:xfrm>
        </p:spPr>
        <p:txBody>
          <a:bodyPr>
            <a:normAutofit fontScale="85000" lnSpcReduction="10000"/>
          </a:bodyPr>
          <a:lstStyle/>
          <a:p>
            <a:pPr marL="0" indent="0" algn="just">
              <a:buNone/>
            </a:pPr>
            <a:r>
              <a:rPr lang="es-CO" i="1" dirty="0"/>
              <a:t>“A los organismos mencionados en el presente capítulo le serán aplicables, en lo pertinente, las normas legales previstas para las cooperativas</a:t>
            </a:r>
            <a:r>
              <a:rPr lang="es-CO" i="1" dirty="0" smtClean="0"/>
              <a:t>.</a:t>
            </a:r>
          </a:p>
          <a:p>
            <a:pPr marL="0" indent="0" algn="just">
              <a:buNone/>
            </a:pPr>
            <a:r>
              <a:rPr lang="es-CO" i="1" dirty="0" smtClean="0"/>
              <a:t> </a:t>
            </a:r>
            <a:endParaRPr lang="es-ES_tradnl" dirty="0"/>
          </a:p>
          <a:p>
            <a:pPr marL="0" indent="0" algn="just">
              <a:buNone/>
            </a:pPr>
            <a:r>
              <a:rPr lang="es-CO" dirty="0"/>
              <a:t>En ese orden de ideas, tenemos entonces que, el objeto de la empresa asociativa –cooperativa-, es producir o distribuir conjunta y eficientemente bienes o servicios para satisfacer las necesidades de sus asociados y de la comunidad en general, pero siempre propendiendo por el interés social y el bienestar colectivo, mientras que las instituciones auxiliare están orientadas exclusivamente a cumplir las actividades de apoyo o complementarios al objeto social. </a:t>
            </a:r>
            <a:endParaRPr lang="es-ES_tradnl" dirty="0"/>
          </a:p>
          <a:p>
            <a:endParaRPr lang="es-ES_tradnl" dirty="0"/>
          </a:p>
        </p:txBody>
      </p:sp>
    </p:spTree>
    <p:extLst>
      <p:ext uri="{BB962C8B-B14F-4D97-AF65-F5344CB8AC3E}">
        <p14:creationId xmlns:p14="http://schemas.microsoft.com/office/powerpoint/2010/main" xmlns="" val="612041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4188240"/>
            <a:ext cx="9144000" cy="18711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457200" y="109823"/>
            <a:ext cx="8229600" cy="1143000"/>
          </a:xfrm>
        </p:spPr>
        <p:txBody>
          <a:bodyPr>
            <a:normAutofit/>
          </a:bodyPr>
          <a:lstStyle/>
          <a:p>
            <a:r>
              <a:rPr lang="es-ES" dirty="0" smtClean="0"/>
              <a:t>FUSIÓN TEMPORAL</a:t>
            </a:r>
            <a:endParaRPr lang="es-ES" dirty="0"/>
          </a:p>
        </p:txBody>
      </p:sp>
      <p:pic>
        <p:nvPicPr>
          <p:cNvPr id="2" name="Marcador de contenido 1"/>
          <p:cNvPicPr>
            <a:picLocks noGrp="1" noChangeAspect="1"/>
          </p:cNvPicPr>
          <p:nvPr>
            <p:ph sz="half" idx="1"/>
          </p:nvPr>
        </p:nvPicPr>
        <p:blipFill>
          <a:blip r:embed="rId2"/>
          <a:srcRect t="-12198" b="-12198"/>
          <a:stretch>
            <a:fillRect/>
          </a:stretch>
        </p:blipFill>
        <p:spPr>
          <a:xfrm>
            <a:off x="5510809" y="1232897"/>
            <a:ext cx="3017754" cy="3381924"/>
          </a:xfrm>
        </p:spPr>
      </p:pic>
      <p:pic>
        <p:nvPicPr>
          <p:cNvPr id="3" name="Marcador de contenido 2"/>
          <p:cNvPicPr>
            <a:picLocks noGrp="1" noChangeAspect="1"/>
          </p:cNvPicPr>
          <p:nvPr>
            <p:ph sz="half" idx="2"/>
          </p:nvPr>
        </p:nvPicPr>
        <p:blipFill rotWithShape="1">
          <a:blip r:embed="rId3"/>
          <a:srcRect l="9625" t="-2358" r="8571" b="-3221"/>
          <a:stretch/>
        </p:blipFill>
        <p:spPr>
          <a:xfrm>
            <a:off x="746448" y="1398716"/>
            <a:ext cx="3402645" cy="3395005"/>
          </a:xfrm>
        </p:spPr>
      </p:pic>
      <p:pic>
        <p:nvPicPr>
          <p:cNvPr id="8" name="Imagen 7"/>
          <p:cNvPicPr>
            <a:picLocks noChangeAspect="1"/>
          </p:cNvPicPr>
          <p:nvPr/>
        </p:nvPicPr>
        <p:blipFill>
          <a:blip r:embed="rId4"/>
          <a:stretch>
            <a:fillRect/>
          </a:stretch>
        </p:blipFill>
        <p:spPr>
          <a:xfrm>
            <a:off x="5312390" y="5003228"/>
            <a:ext cx="3713705" cy="807516"/>
          </a:xfrm>
          <a:prstGeom prst="rect">
            <a:avLst/>
          </a:prstGeom>
        </p:spPr>
      </p:pic>
      <p:pic>
        <p:nvPicPr>
          <p:cNvPr id="9" name="Imagen 8"/>
          <p:cNvPicPr>
            <a:picLocks noChangeAspect="1"/>
          </p:cNvPicPr>
          <p:nvPr/>
        </p:nvPicPr>
        <p:blipFill>
          <a:blip r:embed="rId5"/>
          <a:stretch>
            <a:fillRect/>
          </a:stretch>
        </p:blipFill>
        <p:spPr>
          <a:xfrm>
            <a:off x="0" y="4518181"/>
            <a:ext cx="4605565" cy="1829726"/>
          </a:xfrm>
          <a:prstGeom prst="rect">
            <a:avLst/>
          </a:prstGeom>
        </p:spPr>
      </p:pic>
      <p:sp>
        <p:nvSpPr>
          <p:cNvPr id="12" name="Multiplicación 11"/>
          <p:cNvSpPr/>
          <p:nvPr/>
        </p:nvSpPr>
        <p:spPr>
          <a:xfrm>
            <a:off x="4992482" y="659260"/>
            <a:ext cx="4246035" cy="4857194"/>
          </a:xfrm>
          <a:prstGeom prst="mathMultiply">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125373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04700" y="3089385"/>
            <a:ext cx="8354291" cy="1143000"/>
          </a:xfrm>
        </p:spPr>
        <p:txBody>
          <a:bodyPr>
            <a:normAutofit fontScale="90000"/>
          </a:bodyPr>
          <a:lstStyle/>
          <a:p>
            <a:r>
              <a:rPr lang="es-ES_tradnl" smtClean="0"/>
              <a:t>¿SEGUIREMOS HACIENDO INVERSION EN EDUCACION FORMAL?</a:t>
            </a:r>
            <a:endParaRPr lang="es-ES_tradnl"/>
          </a:p>
        </p:txBody>
      </p:sp>
    </p:spTree>
    <p:extLst>
      <p:ext uri="{BB962C8B-B14F-4D97-AF65-F5344CB8AC3E}">
        <p14:creationId xmlns:p14="http://schemas.microsoft.com/office/powerpoint/2010/main" xmlns="" val="736733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endParaRPr lang="es-ES"/>
          </a:p>
        </p:txBody>
      </p:sp>
      <p:pic>
        <p:nvPicPr>
          <p:cNvPr id="7" name="Marcador de contenido 6"/>
          <p:cNvPicPr>
            <a:picLocks noGrp="1" noChangeAspect="1"/>
          </p:cNvPicPr>
          <p:nvPr>
            <p:ph idx="1"/>
          </p:nvPr>
        </p:nvPicPr>
        <p:blipFill rotWithShape="1">
          <a:blip r:embed="rId2"/>
          <a:srcRect t="-7009" b="592"/>
          <a:stretch/>
        </p:blipFill>
        <p:spPr>
          <a:xfrm>
            <a:off x="0" y="4376842"/>
            <a:ext cx="9144000" cy="2432683"/>
          </a:xfrm>
        </p:spPr>
      </p:pic>
      <p:pic>
        <p:nvPicPr>
          <p:cNvPr id="8" name="Imagen 7"/>
          <p:cNvPicPr>
            <a:picLocks noChangeAspect="1"/>
          </p:cNvPicPr>
          <p:nvPr/>
        </p:nvPicPr>
        <p:blipFill>
          <a:blip r:embed="rId3"/>
          <a:stretch>
            <a:fillRect/>
          </a:stretch>
        </p:blipFill>
        <p:spPr>
          <a:xfrm>
            <a:off x="2171487" y="177074"/>
            <a:ext cx="4410835" cy="4410835"/>
          </a:xfrm>
          <a:prstGeom prst="rect">
            <a:avLst/>
          </a:prstGeom>
        </p:spPr>
      </p:pic>
    </p:spTree>
    <p:extLst>
      <p:ext uri="{BB962C8B-B14F-4D97-AF65-F5344CB8AC3E}">
        <p14:creationId xmlns:p14="http://schemas.microsoft.com/office/powerpoint/2010/main" xmlns="" val="147951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312768" y="2673675"/>
            <a:ext cx="7023265" cy="1362075"/>
          </a:xfrm>
        </p:spPr>
        <p:txBody>
          <a:bodyPr>
            <a:normAutofit/>
          </a:bodyPr>
          <a:lstStyle/>
          <a:p>
            <a:pPr algn="ctr"/>
            <a:r>
              <a:rPr lang="es-ES_tradnl" sz="5400" dirty="0" smtClean="0"/>
              <a:t>Mil gracias</a:t>
            </a:r>
            <a:endParaRPr lang="es-ES_tradnl" sz="5400" dirty="0"/>
          </a:p>
        </p:txBody>
      </p:sp>
    </p:spTree>
    <p:extLst>
      <p:ext uri="{BB962C8B-B14F-4D97-AF65-F5344CB8AC3E}">
        <p14:creationId xmlns:p14="http://schemas.microsoft.com/office/powerpoint/2010/main" xmlns="" val="854155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68751"/>
            <a:ext cx="8229600" cy="1143000"/>
          </a:xfrm>
        </p:spPr>
        <p:txBody>
          <a:bodyPr/>
          <a:lstStyle/>
          <a:p>
            <a:r>
              <a:rPr lang="es-ES_tradnl" dirty="0" smtClean="0"/>
              <a:t>NOS EMPUJARON LA VACA</a:t>
            </a:r>
            <a:endParaRPr lang="es-ES_tradnl" dirty="0"/>
          </a:p>
        </p:txBody>
      </p:sp>
    </p:spTree>
    <p:extLst>
      <p:ext uri="{BB962C8B-B14F-4D97-AF65-F5344CB8AC3E}">
        <p14:creationId xmlns:p14="http://schemas.microsoft.com/office/powerpoint/2010/main" xmlns="" val="2068224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texto 2"/>
          <p:cNvSpPr>
            <a:spLocks noGrp="1"/>
          </p:cNvSpPr>
          <p:nvPr>
            <p:ph type="body" idx="1"/>
          </p:nvPr>
        </p:nvSpPr>
        <p:spPr/>
        <p:txBody>
          <a:bodyPr/>
          <a:lstStyle/>
          <a:p>
            <a:endParaRPr lang="es-ES"/>
          </a:p>
        </p:txBody>
      </p:sp>
      <p:pic>
        <p:nvPicPr>
          <p:cNvPr id="4" name="Imagen 3"/>
          <p:cNvPicPr>
            <a:picLocks noChangeAspect="1"/>
          </p:cNvPicPr>
          <p:nvPr/>
        </p:nvPicPr>
        <p:blipFill>
          <a:blip r:embed="rId2"/>
          <a:stretch>
            <a:fillRect/>
          </a:stretch>
        </p:blipFill>
        <p:spPr>
          <a:xfrm>
            <a:off x="0" y="381000"/>
            <a:ext cx="9144000" cy="6094512"/>
          </a:xfrm>
          <a:prstGeom prst="rect">
            <a:avLst/>
          </a:prstGeom>
        </p:spPr>
      </p:pic>
    </p:spTree>
    <p:extLst>
      <p:ext uri="{BB962C8B-B14F-4D97-AF65-F5344CB8AC3E}">
        <p14:creationId xmlns:p14="http://schemas.microsoft.com/office/powerpoint/2010/main" xmlns="" val="3073382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360269" y="2649925"/>
            <a:ext cx="7023265" cy="1362075"/>
          </a:xfrm>
        </p:spPr>
        <p:txBody>
          <a:bodyPr/>
          <a:lstStyle/>
          <a:p>
            <a:pPr algn="ctr"/>
            <a:r>
              <a:rPr lang="es-ES_tradnl" dirty="0" smtClean="0"/>
              <a:t>RED DE FUNDACIONES COOPERATIVAS</a:t>
            </a:r>
            <a:endParaRPr lang="es-ES_tradnl" dirty="0"/>
          </a:p>
        </p:txBody>
      </p:sp>
    </p:spTree>
    <p:extLst>
      <p:ext uri="{BB962C8B-B14F-4D97-AF65-F5344CB8AC3E}">
        <p14:creationId xmlns:p14="http://schemas.microsoft.com/office/powerpoint/2010/main" xmlns="" val="10769195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ES_tradnl" dirty="0"/>
              <a:t>SI NO NOS UNIMOS NOS CUELGAN POR SEPARADO.</a:t>
            </a:r>
            <a:br>
              <a:rPr lang="es-ES_tradnl" dirty="0"/>
            </a:br>
            <a:endParaRPr lang="es-ES_tradnl" dirty="0"/>
          </a:p>
          <a:p>
            <a:r>
              <a:rPr lang="es-ES_tradnl" dirty="0" smtClean="0"/>
              <a:t>Son la Fundaciones la Sangre de las cooperativas.</a:t>
            </a:r>
          </a:p>
          <a:p>
            <a:pPr lvl="5"/>
            <a:r>
              <a:rPr lang="es-ES_tradnl" dirty="0" smtClean="0"/>
              <a:t>Pro. </a:t>
            </a:r>
            <a:r>
              <a:rPr lang="es-ES_tradnl" dirty="0"/>
              <a:t>Samuel Gonzales.</a:t>
            </a:r>
          </a:p>
          <a:p>
            <a:pPr marL="2286000" lvl="5" indent="0">
              <a:buNone/>
            </a:pPr>
            <a:endParaRPr lang="es-ES_tradnl" dirty="0"/>
          </a:p>
        </p:txBody>
      </p:sp>
    </p:spTree>
    <p:extLst>
      <p:ext uri="{BB962C8B-B14F-4D97-AF65-F5344CB8AC3E}">
        <p14:creationId xmlns:p14="http://schemas.microsoft.com/office/powerpoint/2010/main" xmlns="" val="211842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479023" y="2543046"/>
            <a:ext cx="7023265" cy="1362075"/>
          </a:xfrm>
        </p:spPr>
        <p:txBody>
          <a:bodyPr/>
          <a:lstStyle/>
          <a:p>
            <a:pPr algn="ctr"/>
            <a:r>
              <a:rPr lang="es-ES_tradnl" dirty="0" smtClean="0"/>
              <a:t>UNIONES ESTRATEGICAS DE SERVICIOS</a:t>
            </a:r>
            <a:endParaRPr lang="es-ES_tradnl" dirty="0"/>
          </a:p>
        </p:txBody>
      </p:sp>
    </p:spTree>
    <p:extLst>
      <p:ext uri="{BB962C8B-B14F-4D97-AF65-F5344CB8AC3E}">
        <p14:creationId xmlns:p14="http://schemas.microsoft.com/office/powerpoint/2010/main" xmlns="" val="15915644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7771" y="2495546"/>
            <a:ext cx="7023265" cy="1362075"/>
          </a:xfrm>
        </p:spPr>
        <p:txBody>
          <a:bodyPr/>
          <a:lstStyle/>
          <a:p>
            <a:pPr algn="ctr"/>
            <a:r>
              <a:rPr lang="es-ES_tradnl" dirty="0" smtClean="0"/>
              <a:t>SERVICIOS COMPARTIDOS</a:t>
            </a:r>
            <a:endParaRPr lang="es-ES_tradnl" dirty="0"/>
          </a:p>
        </p:txBody>
      </p:sp>
    </p:spTree>
    <p:extLst>
      <p:ext uri="{BB962C8B-B14F-4D97-AF65-F5344CB8AC3E}">
        <p14:creationId xmlns:p14="http://schemas.microsoft.com/office/powerpoint/2010/main" xmlns="" val="1802491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Instalación integrad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Ángulo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2029</TotalTime>
  <Words>299</Words>
  <Application>Microsoft Office PowerPoint</Application>
  <PresentationFormat>Presentación en pantalla (4:3)</PresentationFormat>
  <Paragraphs>31</Paragraphs>
  <Slides>31</Slides>
  <Notes>0</Notes>
  <HiddenSlides>0</HiddenSlides>
  <MMClips>0</MMClips>
  <ScaleCrop>false</ScaleCrop>
  <HeadingPairs>
    <vt:vector size="4" baseType="variant">
      <vt:variant>
        <vt:lpstr>Tema</vt:lpstr>
      </vt:variant>
      <vt:variant>
        <vt:i4>1</vt:i4>
      </vt:variant>
      <vt:variant>
        <vt:lpstr>Títulos de diapositiva</vt:lpstr>
      </vt:variant>
      <vt:variant>
        <vt:i4>31</vt:i4>
      </vt:variant>
    </vt:vector>
  </HeadingPairs>
  <TitlesOfParts>
    <vt:vector size="32" baseType="lpstr">
      <vt:lpstr>Tema de Office</vt:lpstr>
      <vt:lpstr>Diapositiva 1</vt:lpstr>
      <vt:lpstr>LLEGO EL MOMENTO…</vt:lpstr>
      <vt:lpstr>¿SEGUIREMOS HACIENDO INVERSION EN EDUCACION FORMAL?</vt:lpstr>
      <vt:lpstr>NOS EMPUJARON LA VACA</vt:lpstr>
      <vt:lpstr>Diapositiva 5</vt:lpstr>
      <vt:lpstr>RED DE FUNDACIONES COOPERATIVAS</vt:lpstr>
      <vt:lpstr>Diapositiva 7</vt:lpstr>
      <vt:lpstr>UNIONES ESTRATEGICAS DE SERVICIOS</vt:lpstr>
      <vt:lpstr>SERVICIOS COMPARTIDOS</vt:lpstr>
      <vt:lpstr>Comunicación Para Todos</vt:lpstr>
      <vt:lpstr>EDUCACION SOCIAL Y FINANCIERA</vt:lpstr>
      <vt:lpstr>Generación de Liderazgo y Voluntariados</vt:lpstr>
      <vt:lpstr>Diapositiva 13</vt:lpstr>
      <vt:lpstr>Edu-Entretenimiento que fomenta el ahorro</vt:lpstr>
      <vt:lpstr>Diapositiva 15</vt:lpstr>
      <vt:lpstr>Comercio justo</vt:lpstr>
      <vt:lpstr>Diapositiva 17</vt:lpstr>
      <vt:lpstr>Turismo solidario…  Agencias de viajes  </vt:lpstr>
      <vt:lpstr>agencia de seguros</vt:lpstr>
      <vt:lpstr>REFECCIONES QUE NOS TRANSFORMAMOS</vt:lpstr>
      <vt:lpstr>QUE ES UNA FUNDACION</vt:lpstr>
      <vt:lpstr>Diapositiva 22</vt:lpstr>
      <vt:lpstr>Diapositiva 23</vt:lpstr>
      <vt:lpstr>Diapositiva 24</vt:lpstr>
      <vt:lpstr>Cuales son los principios y valores de las fundaciones</vt:lpstr>
      <vt:lpstr>Quienes vigilan a las fundaciones</vt:lpstr>
      <vt:lpstr>Diapositiva 27</vt:lpstr>
      <vt:lpstr>Diapositiva 28</vt:lpstr>
      <vt:lpstr>FUSIÓN TEMPORAL</vt:lpstr>
      <vt:lpstr>Diapositiva 30</vt:lpstr>
      <vt:lpstr>Mil gracias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Imac 21</dc:creator>
  <cp:lastModifiedBy>JOSE ALEJANDRO DUQUE</cp:lastModifiedBy>
  <cp:revision>65</cp:revision>
  <dcterms:created xsi:type="dcterms:W3CDTF">2017-06-22T17:19:06Z</dcterms:created>
  <dcterms:modified xsi:type="dcterms:W3CDTF">2017-11-07T23:50:22Z</dcterms:modified>
</cp:coreProperties>
</file>